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59" autoAdjust="0"/>
    <p:restoredTop sz="94660"/>
  </p:normalViewPr>
  <p:slideViewPr>
    <p:cSldViewPr snapToGrid="0">
      <p:cViewPr varScale="1">
        <p:scale>
          <a:sx n="72" d="100"/>
          <a:sy n="72" d="100"/>
        </p:scale>
        <p:origin x="93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image" Target="../media/image41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12" Type="http://schemas.openxmlformats.org/officeDocument/2006/relationships/image" Target="../media/image40.wmf"/><Relationship Id="rId2" Type="http://schemas.openxmlformats.org/officeDocument/2006/relationships/image" Target="../media/image30.wmf"/><Relationship Id="rId16" Type="http://schemas.openxmlformats.org/officeDocument/2006/relationships/image" Target="../media/image44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11" Type="http://schemas.openxmlformats.org/officeDocument/2006/relationships/image" Target="../media/image39.wmf"/><Relationship Id="rId5" Type="http://schemas.openxmlformats.org/officeDocument/2006/relationships/image" Target="../media/image33.wmf"/><Relationship Id="rId15" Type="http://schemas.openxmlformats.org/officeDocument/2006/relationships/image" Target="../media/image43.wmf"/><Relationship Id="rId10" Type="http://schemas.openxmlformats.org/officeDocument/2006/relationships/image" Target="../media/image38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Relationship Id="rId14" Type="http://schemas.openxmlformats.org/officeDocument/2006/relationships/image" Target="../media/image4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621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627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2919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968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0734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149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7479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22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487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30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167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143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936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34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20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79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1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99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3.bin"/><Relationship Id="rId4" Type="http://schemas.openxmlformats.org/officeDocument/2006/relationships/image" Target="../media/image1.wmf"/><Relationship Id="rId9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7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5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2.bin"/><Relationship Id="rId18" Type="http://schemas.openxmlformats.org/officeDocument/2006/relationships/image" Target="../media/image36.wmf"/><Relationship Id="rId26" Type="http://schemas.openxmlformats.org/officeDocument/2006/relationships/image" Target="../media/image40.wmf"/><Relationship Id="rId3" Type="http://schemas.openxmlformats.org/officeDocument/2006/relationships/oleObject" Target="../embeddings/oleObject27.bin"/><Relationship Id="rId21" Type="http://schemas.openxmlformats.org/officeDocument/2006/relationships/oleObject" Target="../embeddings/oleObject36.bin"/><Relationship Id="rId34" Type="http://schemas.openxmlformats.org/officeDocument/2006/relationships/image" Target="../media/image44.wmf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4.bin"/><Relationship Id="rId25" Type="http://schemas.openxmlformats.org/officeDocument/2006/relationships/oleObject" Target="../embeddings/oleObject38.bin"/><Relationship Id="rId33" Type="http://schemas.openxmlformats.org/officeDocument/2006/relationships/oleObject" Target="../embeddings/oleObject42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29" Type="http://schemas.openxmlformats.org/officeDocument/2006/relationships/oleObject" Target="../embeddings/oleObject40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1.bin"/><Relationship Id="rId24" Type="http://schemas.openxmlformats.org/officeDocument/2006/relationships/image" Target="../media/image39.wmf"/><Relationship Id="rId32" Type="http://schemas.openxmlformats.org/officeDocument/2006/relationships/image" Target="../media/image43.wmf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23" Type="http://schemas.openxmlformats.org/officeDocument/2006/relationships/oleObject" Target="../embeddings/oleObject37.bin"/><Relationship Id="rId28" Type="http://schemas.openxmlformats.org/officeDocument/2006/relationships/image" Target="../media/image41.wmf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35.bin"/><Relationship Id="rId31" Type="http://schemas.openxmlformats.org/officeDocument/2006/relationships/oleObject" Target="../embeddings/oleObject41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4.wmf"/><Relationship Id="rId22" Type="http://schemas.openxmlformats.org/officeDocument/2006/relationships/image" Target="../media/image38.wmf"/><Relationship Id="rId27" Type="http://schemas.openxmlformats.org/officeDocument/2006/relationships/oleObject" Target="../embeddings/oleObject39.bin"/><Relationship Id="rId30" Type="http://schemas.openxmlformats.org/officeDocument/2006/relationships/image" Target="../media/image42.wmf"/><Relationship Id="rId8" Type="http://schemas.openxmlformats.org/officeDocument/2006/relationships/image" Target="../media/image3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2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5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5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6000" b="1" i="1" dirty="0">
                <a:solidFill>
                  <a:srgbClr val="FF0000"/>
                </a:solidFill>
              </a:rPr>
              <a:t>Показательные неравенства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158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24417" y="476251"/>
            <a:ext cx="10972800" cy="500063"/>
          </a:xfrm>
          <a:prstGeom prst="rect">
            <a:avLst/>
          </a:prstGeom>
        </p:spPr>
        <p:txBody>
          <a:bodyPr anchor="b">
            <a:normAutofit fontScale="825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i="1" kern="0" dirty="0">
              <a:solidFill>
                <a:schemeClr val="tx1">
                  <a:alpha val="100000"/>
                </a:schemeClr>
              </a:solidFill>
              <a:latin typeface="+mj-lt"/>
            </a:endParaRPr>
          </a:p>
        </p:txBody>
      </p:sp>
      <p:sp>
        <p:nvSpPr>
          <p:cNvPr id="50187" name="TextBox 9"/>
          <p:cNvSpPr txBox="1">
            <a:spLocks noChangeArrowheads="1"/>
          </p:cNvSpPr>
          <p:nvPr/>
        </p:nvSpPr>
        <p:spPr bwMode="auto">
          <a:xfrm>
            <a:off x="733454" y="767494"/>
            <a:ext cx="11049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Решение показательных неравенств часто сводиться к решению неравенств</a:t>
            </a:r>
          </a:p>
          <a:p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                                          или</a:t>
            </a:r>
          </a:p>
          <a:p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Эти неравенства решаются с помощью свойства возрастания или убывания показательной функции: для 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возрастающей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функции большему значению функции соответствует большее значение аргумента, а для убывающей функции большему значению функции соответствует меньшее значение аргумента </a:t>
            </a:r>
          </a:p>
        </p:txBody>
      </p:sp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1276352" y="1291896"/>
          <a:ext cx="2036233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Формула" r:id="rId3" imgW="482391" imgH="203112" progId="Equation.3">
                  <p:embed/>
                </p:oleObj>
              </mc:Choice>
              <mc:Fallback>
                <p:oleObj name="Формула" r:id="rId3" imgW="482391" imgH="203112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2" y="1291896"/>
                        <a:ext cx="2036233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5719601" y="1299834"/>
          <a:ext cx="2036233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Формула" r:id="rId5" imgW="482391" imgH="203112" progId="Equation.3">
                  <p:embed/>
                </p:oleObj>
              </mc:Choice>
              <mc:Fallback>
                <p:oleObj name="Формула" r:id="rId5" imgW="482391" imgH="203112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9601" y="1299834"/>
                        <a:ext cx="2036233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0181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274983" y="4101884"/>
            <a:ext cx="8206070" cy="25353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pic>
        <p:nvPicPr>
          <p:cNvPr id="50189" name="Picture 7" descr="G:\изображения\картинки образ\j0283037.gif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0325101" y="5445125"/>
            <a:ext cx="18669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6766199" y="5159539"/>
          <a:ext cx="53657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Формула" r:id="rId10" imgW="126720" imgH="126720" progId="Equation.3">
                  <p:embed/>
                </p:oleObj>
              </mc:Choice>
              <mc:Fallback>
                <p:oleObj name="Формула" r:id="rId10" imgW="126720" imgH="1267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6199" y="5159539"/>
                        <a:ext cx="536575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0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0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1785" y="337191"/>
            <a:ext cx="10364451" cy="800380"/>
          </a:xfrm>
        </p:spPr>
        <p:txBody>
          <a:bodyPr/>
          <a:lstStyle/>
          <a:p>
            <a:pPr algn="l"/>
            <a:r>
              <a:rPr lang="ru-RU" i="1" dirty="0">
                <a:solidFill>
                  <a:srgbClr val="C00000"/>
                </a:solidFill>
              </a:rPr>
              <a:t>Пример 1</a:t>
            </a:r>
            <a:r>
              <a:rPr lang="ru-RU" i="1" dirty="0"/>
              <a:t>.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47159" y="1645033"/>
          <a:ext cx="1942882" cy="1050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Формула" r:id="rId3" imgW="469800" imgH="253800" progId="Equation.3">
                  <p:embed/>
                </p:oleObj>
              </mc:Choice>
              <mc:Fallback>
                <p:oleObj name="Формула" r:id="rId3" imgW="469800" imgH="253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159" y="1645033"/>
                        <a:ext cx="1942882" cy="10502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943116"/>
              </p:ext>
            </p:extLst>
          </p:nvPr>
        </p:nvGraphicFramePr>
        <p:xfrm>
          <a:off x="1156138" y="2982479"/>
          <a:ext cx="1784350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Формула" r:id="rId5" imgW="431640" imgH="253800" progId="Equation.3">
                  <p:embed/>
                </p:oleObj>
              </mc:Choice>
              <mc:Fallback>
                <p:oleObj name="Формула" r:id="rId5" imgW="43164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138" y="2982479"/>
                        <a:ext cx="1784350" cy="1050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37338" y="3310759"/>
            <a:ext cx="78985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Т.к. функция </a:t>
            </a:r>
            <a:r>
              <a:rPr lang="ru-RU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ru-RU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, возрастающая</a:t>
            </a: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109553" y="4320245"/>
          <a:ext cx="13652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Формула" r:id="rId7" imgW="330120" imgH="228600" progId="Equation.3">
                  <p:embed/>
                </p:oleObj>
              </mc:Choice>
              <mc:Fallback>
                <p:oleObj name="Формула" r:id="rId7" imgW="33012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553" y="4320245"/>
                        <a:ext cx="1365250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45931" y="5517931"/>
            <a:ext cx="1671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6112639" y="3295379"/>
          <a:ext cx="511372" cy="614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Формула" r:id="rId9" imgW="190440" imgH="228600" progId="Equation.3">
                  <p:embed/>
                </p:oleObj>
              </mc:Choice>
              <mc:Fallback>
                <p:oleObj name="Формула" r:id="rId9" imgW="19044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2639" y="3295379"/>
                        <a:ext cx="511372" cy="6144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461392" y="5262235"/>
          <a:ext cx="1995488" cy="1103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Формула" r:id="rId11" imgW="482400" imgH="266400" progId="Equation.3">
                  <p:embed/>
                </p:oleObj>
              </mc:Choice>
              <mc:Fallback>
                <p:oleObj name="Формула" r:id="rId11" imgW="482400" imgH="2664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392" y="5262235"/>
                        <a:ext cx="1995488" cy="1103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 flipV="1">
            <a:off x="5360276" y="4840014"/>
            <a:ext cx="3641834" cy="15765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 flipH="1">
            <a:off x="5975130" y="4729656"/>
            <a:ext cx="220716" cy="18918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5954987" y="4926834"/>
          <a:ext cx="259718" cy="3546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name="Формула" r:id="rId13" imgW="139680" imgH="190440" progId="Equation.3">
                  <p:embed/>
                </p:oleObj>
              </mc:Choice>
              <mc:Fallback>
                <p:oleObj name="Формула" r:id="rId13" imgW="139680" imgH="1904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4987" y="4926834"/>
                        <a:ext cx="259718" cy="3546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олилиния 19"/>
          <p:cNvSpPr/>
          <p:nvPr/>
        </p:nvSpPr>
        <p:spPr>
          <a:xfrm>
            <a:off x="6132786" y="4459014"/>
            <a:ext cx="2806262" cy="428297"/>
          </a:xfrm>
          <a:custGeom>
            <a:avLst/>
            <a:gdLst>
              <a:gd name="connsiteX0" fmla="*/ 0 w 3124200"/>
              <a:gd name="connsiteY0" fmla="*/ 522890 h 633249"/>
              <a:gd name="connsiteX1" fmla="*/ 977462 w 3124200"/>
              <a:gd name="connsiteY1" fmla="*/ 2628 h 633249"/>
              <a:gd name="connsiteX2" fmla="*/ 2806262 w 3124200"/>
              <a:gd name="connsiteY2" fmla="*/ 538656 h 633249"/>
              <a:gd name="connsiteX3" fmla="*/ 2885089 w 3124200"/>
              <a:gd name="connsiteY3" fmla="*/ 570187 h 633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4200" h="633249">
                <a:moveTo>
                  <a:pt x="0" y="522890"/>
                </a:moveTo>
                <a:cubicBezTo>
                  <a:pt x="254876" y="261445"/>
                  <a:pt x="509752" y="0"/>
                  <a:pt x="977462" y="2628"/>
                </a:cubicBezTo>
                <a:cubicBezTo>
                  <a:pt x="1445172" y="5256"/>
                  <a:pt x="2488324" y="444063"/>
                  <a:pt x="2806262" y="538656"/>
                </a:cubicBezTo>
                <a:cubicBezTo>
                  <a:pt x="3124200" y="633249"/>
                  <a:pt x="3004644" y="601718"/>
                  <a:pt x="2885089" y="570187"/>
                </a:cubicBezTo>
              </a:path>
            </a:pathLst>
          </a:cu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364451" cy="800380"/>
          </a:xfrm>
        </p:spPr>
        <p:txBody>
          <a:bodyPr/>
          <a:lstStyle/>
          <a:p>
            <a:pPr algn="l"/>
            <a:r>
              <a:rPr lang="ru-RU" i="1" dirty="0">
                <a:solidFill>
                  <a:srgbClr val="C00000"/>
                </a:solidFill>
              </a:rPr>
              <a:t>Пример 2</a:t>
            </a:r>
            <a:endParaRPr lang="ru-RU" i="1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544165" y="0"/>
          <a:ext cx="2454075" cy="1787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Формула" r:id="rId3" imgW="698400" imgH="507960" progId="Equation.3">
                  <p:embed/>
                </p:oleObj>
              </mc:Choice>
              <mc:Fallback>
                <p:oleObj name="Формула" r:id="rId3" imgW="698400" imgH="5079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4165" y="0"/>
                        <a:ext cx="2454075" cy="17872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60822" y="2167759"/>
            <a:ext cx="593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Т.к. функция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   , убывающая</a:t>
            </a: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3853584" y="3388736"/>
          <a:ext cx="519113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Формула" r:id="rId5" imgW="152280" imgH="164880" progId="Equation.3">
                  <p:embed/>
                </p:oleObj>
              </mc:Choice>
              <mc:Fallback>
                <p:oleObj name="Формула" r:id="rId5" imgW="152280" imgH="164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3584" y="3388736"/>
                        <a:ext cx="519113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338314" y="6211669"/>
            <a:ext cx="1671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9155833" y="1903123"/>
          <a:ext cx="819439" cy="1127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2" name="Формула" r:id="rId7" imgW="368280" imgH="507960" progId="Equation.3">
                  <p:embed/>
                </p:oleObj>
              </mc:Choice>
              <mc:Fallback>
                <p:oleObj name="Формула" r:id="rId7" imgW="368280" imgH="5079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5833" y="1903123"/>
                        <a:ext cx="819439" cy="11275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4228667" y="6018823"/>
          <a:ext cx="2276041" cy="839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Формула" r:id="rId9" imgW="723600" imgH="266400" progId="Equation.3">
                  <p:embed/>
                </p:oleObj>
              </mc:Choice>
              <mc:Fallback>
                <p:oleObj name="Формула" r:id="rId9" imgW="723600" imgH="2664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8667" y="6018823"/>
                        <a:ext cx="2276041" cy="8391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 flipV="1">
            <a:off x="7003473" y="4694542"/>
            <a:ext cx="4222292" cy="22931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 flipH="1">
            <a:off x="9487257" y="4625747"/>
            <a:ext cx="220716" cy="18918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9318625" y="4808538"/>
          <a:ext cx="4730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Формула" r:id="rId11" imgW="253800" imgH="228600" progId="Equation.3">
                  <p:embed/>
                </p:oleObj>
              </mc:Choice>
              <mc:Fallback>
                <p:oleObj name="Формула" r:id="rId11" imgW="25380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8625" y="4808538"/>
                        <a:ext cx="473075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олилиния 19"/>
          <p:cNvSpPr/>
          <p:nvPr/>
        </p:nvSpPr>
        <p:spPr>
          <a:xfrm>
            <a:off x="6818586" y="4334324"/>
            <a:ext cx="2806262" cy="428297"/>
          </a:xfrm>
          <a:custGeom>
            <a:avLst/>
            <a:gdLst>
              <a:gd name="connsiteX0" fmla="*/ 0 w 3124200"/>
              <a:gd name="connsiteY0" fmla="*/ 522890 h 633249"/>
              <a:gd name="connsiteX1" fmla="*/ 977462 w 3124200"/>
              <a:gd name="connsiteY1" fmla="*/ 2628 h 633249"/>
              <a:gd name="connsiteX2" fmla="*/ 2806262 w 3124200"/>
              <a:gd name="connsiteY2" fmla="*/ 538656 h 633249"/>
              <a:gd name="connsiteX3" fmla="*/ 2885089 w 3124200"/>
              <a:gd name="connsiteY3" fmla="*/ 570187 h 633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4200" h="633249">
                <a:moveTo>
                  <a:pt x="0" y="522890"/>
                </a:moveTo>
                <a:cubicBezTo>
                  <a:pt x="254876" y="261445"/>
                  <a:pt x="509752" y="0"/>
                  <a:pt x="977462" y="2628"/>
                </a:cubicBezTo>
                <a:cubicBezTo>
                  <a:pt x="1445172" y="5256"/>
                  <a:pt x="2488324" y="444063"/>
                  <a:pt x="2806262" y="538656"/>
                </a:cubicBezTo>
                <a:cubicBezTo>
                  <a:pt x="3124200" y="633249"/>
                  <a:pt x="3004644" y="601718"/>
                  <a:pt x="2885089" y="570187"/>
                </a:cubicBezTo>
              </a:path>
            </a:pathLst>
          </a:cu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3393930" y="1521115"/>
          <a:ext cx="2778483" cy="18247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Формула" r:id="rId13" imgW="774360" imgH="507960" progId="Equation.3">
                  <p:embed/>
                </p:oleObj>
              </mc:Choice>
              <mc:Fallback>
                <p:oleObj name="Формула" r:id="rId13" imgW="774360" imgH="50796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3930" y="1521115"/>
                        <a:ext cx="2778483" cy="18247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4053033" y="4680816"/>
          <a:ext cx="146685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Формула" r:id="rId15" imgW="431640" imgH="228600" progId="Equation.3">
                  <p:embed/>
                </p:oleObj>
              </mc:Choice>
              <mc:Fallback>
                <p:oleObj name="Формула" r:id="rId15" imgW="43164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3033" y="4680816"/>
                        <a:ext cx="1466850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4754995" y="2835420"/>
          <a:ext cx="560388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name="Формула" r:id="rId17" imgW="164880" imgH="507960" progId="Equation.3">
                  <p:embed/>
                </p:oleObj>
              </mc:Choice>
              <mc:Fallback>
                <p:oleObj name="Формула" r:id="rId17" imgW="164880" imgH="50796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995" y="2835420"/>
                        <a:ext cx="560388" cy="172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олилиния 18"/>
          <p:cNvSpPr/>
          <p:nvPr/>
        </p:nvSpPr>
        <p:spPr>
          <a:xfrm>
            <a:off x="4393406" y="3333750"/>
            <a:ext cx="392907" cy="619126"/>
          </a:xfrm>
          <a:custGeom>
            <a:avLst/>
            <a:gdLst/>
            <a:ahLst/>
            <a:cxnLst/>
            <a:rect l="0" t="0" r="0" b="0"/>
            <a:pathLst>
              <a:path w="392907" h="619126">
                <a:moveTo>
                  <a:pt x="392906" y="0"/>
                </a:moveTo>
                <a:lnTo>
                  <a:pt x="392906" y="0"/>
                </a:lnTo>
                <a:lnTo>
                  <a:pt x="392906" y="0"/>
                </a:lnTo>
                <a:lnTo>
                  <a:pt x="392906" y="11906"/>
                </a:lnTo>
                <a:lnTo>
                  <a:pt x="392906" y="0"/>
                </a:lnTo>
                <a:lnTo>
                  <a:pt x="392906" y="0"/>
                </a:lnTo>
                <a:lnTo>
                  <a:pt x="392906" y="11906"/>
                </a:lnTo>
                <a:lnTo>
                  <a:pt x="392906" y="0"/>
                </a:lnTo>
                <a:lnTo>
                  <a:pt x="392906" y="0"/>
                </a:lnTo>
                <a:lnTo>
                  <a:pt x="392906" y="0"/>
                </a:lnTo>
                <a:lnTo>
                  <a:pt x="392906" y="0"/>
                </a:lnTo>
                <a:lnTo>
                  <a:pt x="381000" y="0"/>
                </a:lnTo>
                <a:lnTo>
                  <a:pt x="381000" y="11906"/>
                </a:lnTo>
                <a:lnTo>
                  <a:pt x="381000" y="23812"/>
                </a:lnTo>
                <a:lnTo>
                  <a:pt x="369094" y="23812"/>
                </a:lnTo>
                <a:lnTo>
                  <a:pt x="369094" y="23812"/>
                </a:lnTo>
                <a:lnTo>
                  <a:pt x="357187" y="35718"/>
                </a:lnTo>
                <a:lnTo>
                  <a:pt x="357187" y="35718"/>
                </a:lnTo>
                <a:lnTo>
                  <a:pt x="345281" y="35718"/>
                </a:lnTo>
                <a:lnTo>
                  <a:pt x="345281" y="47625"/>
                </a:lnTo>
                <a:lnTo>
                  <a:pt x="333375" y="59531"/>
                </a:lnTo>
                <a:lnTo>
                  <a:pt x="333375" y="59531"/>
                </a:lnTo>
                <a:lnTo>
                  <a:pt x="321469" y="71437"/>
                </a:lnTo>
                <a:lnTo>
                  <a:pt x="309562" y="71437"/>
                </a:lnTo>
                <a:lnTo>
                  <a:pt x="309562" y="83343"/>
                </a:lnTo>
                <a:lnTo>
                  <a:pt x="297656" y="95250"/>
                </a:lnTo>
                <a:lnTo>
                  <a:pt x="285750" y="107156"/>
                </a:lnTo>
                <a:lnTo>
                  <a:pt x="273844" y="107156"/>
                </a:lnTo>
                <a:lnTo>
                  <a:pt x="273844" y="119062"/>
                </a:lnTo>
                <a:lnTo>
                  <a:pt x="261937" y="130968"/>
                </a:lnTo>
                <a:lnTo>
                  <a:pt x="250031" y="142875"/>
                </a:lnTo>
                <a:lnTo>
                  <a:pt x="238125" y="142875"/>
                </a:lnTo>
                <a:lnTo>
                  <a:pt x="226219" y="154781"/>
                </a:lnTo>
                <a:lnTo>
                  <a:pt x="214312" y="166687"/>
                </a:lnTo>
                <a:lnTo>
                  <a:pt x="202406" y="178593"/>
                </a:lnTo>
                <a:lnTo>
                  <a:pt x="190500" y="190500"/>
                </a:lnTo>
                <a:lnTo>
                  <a:pt x="178594" y="202406"/>
                </a:lnTo>
                <a:lnTo>
                  <a:pt x="166687" y="202406"/>
                </a:lnTo>
                <a:lnTo>
                  <a:pt x="154781" y="214312"/>
                </a:lnTo>
                <a:lnTo>
                  <a:pt x="142875" y="226218"/>
                </a:lnTo>
                <a:lnTo>
                  <a:pt x="130969" y="238125"/>
                </a:lnTo>
                <a:lnTo>
                  <a:pt x="119062" y="238125"/>
                </a:lnTo>
                <a:lnTo>
                  <a:pt x="119062" y="261937"/>
                </a:lnTo>
                <a:lnTo>
                  <a:pt x="107156" y="261937"/>
                </a:lnTo>
                <a:lnTo>
                  <a:pt x="95250" y="261937"/>
                </a:lnTo>
                <a:lnTo>
                  <a:pt x="83344" y="273843"/>
                </a:lnTo>
                <a:lnTo>
                  <a:pt x="71437" y="285750"/>
                </a:lnTo>
                <a:lnTo>
                  <a:pt x="59531" y="285750"/>
                </a:lnTo>
                <a:lnTo>
                  <a:pt x="59531" y="285750"/>
                </a:lnTo>
                <a:lnTo>
                  <a:pt x="47625" y="297656"/>
                </a:lnTo>
                <a:lnTo>
                  <a:pt x="35719" y="297656"/>
                </a:lnTo>
                <a:lnTo>
                  <a:pt x="35719" y="297656"/>
                </a:lnTo>
                <a:lnTo>
                  <a:pt x="23812" y="309562"/>
                </a:lnTo>
                <a:lnTo>
                  <a:pt x="23812" y="309562"/>
                </a:lnTo>
                <a:lnTo>
                  <a:pt x="11906" y="309562"/>
                </a:lnTo>
                <a:lnTo>
                  <a:pt x="11906" y="309562"/>
                </a:lnTo>
                <a:lnTo>
                  <a:pt x="11906" y="309562"/>
                </a:lnTo>
                <a:lnTo>
                  <a:pt x="11906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21468"/>
                </a:lnTo>
                <a:lnTo>
                  <a:pt x="0" y="309562"/>
                </a:lnTo>
                <a:lnTo>
                  <a:pt x="0" y="309562"/>
                </a:lnTo>
                <a:lnTo>
                  <a:pt x="0" y="321468"/>
                </a:lnTo>
                <a:lnTo>
                  <a:pt x="0" y="309562"/>
                </a:lnTo>
                <a:lnTo>
                  <a:pt x="0" y="309562"/>
                </a:lnTo>
                <a:lnTo>
                  <a:pt x="0" y="321468"/>
                </a:lnTo>
                <a:lnTo>
                  <a:pt x="0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21468"/>
                </a:lnTo>
                <a:lnTo>
                  <a:pt x="0" y="321468"/>
                </a:lnTo>
                <a:lnTo>
                  <a:pt x="0" y="309562"/>
                </a:lnTo>
                <a:lnTo>
                  <a:pt x="0" y="321468"/>
                </a:lnTo>
                <a:lnTo>
                  <a:pt x="0" y="321468"/>
                </a:lnTo>
                <a:lnTo>
                  <a:pt x="0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09562"/>
                </a:lnTo>
                <a:lnTo>
                  <a:pt x="0" y="321468"/>
                </a:lnTo>
                <a:lnTo>
                  <a:pt x="0" y="321468"/>
                </a:lnTo>
                <a:lnTo>
                  <a:pt x="0" y="321468"/>
                </a:lnTo>
                <a:lnTo>
                  <a:pt x="0" y="321468"/>
                </a:lnTo>
                <a:lnTo>
                  <a:pt x="11906" y="333375"/>
                </a:lnTo>
                <a:lnTo>
                  <a:pt x="11906" y="333375"/>
                </a:lnTo>
                <a:lnTo>
                  <a:pt x="11906" y="333375"/>
                </a:lnTo>
                <a:lnTo>
                  <a:pt x="23812" y="345281"/>
                </a:lnTo>
                <a:lnTo>
                  <a:pt x="23812" y="345281"/>
                </a:lnTo>
                <a:lnTo>
                  <a:pt x="23812" y="345281"/>
                </a:lnTo>
                <a:lnTo>
                  <a:pt x="35719" y="345281"/>
                </a:lnTo>
                <a:lnTo>
                  <a:pt x="35719" y="357187"/>
                </a:lnTo>
                <a:lnTo>
                  <a:pt x="47625" y="357187"/>
                </a:lnTo>
                <a:lnTo>
                  <a:pt x="47625" y="369093"/>
                </a:lnTo>
                <a:lnTo>
                  <a:pt x="59531" y="381000"/>
                </a:lnTo>
                <a:lnTo>
                  <a:pt x="59531" y="381000"/>
                </a:lnTo>
                <a:lnTo>
                  <a:pt x="71437" y="392906"/>
                </a:lnTo>
                <a:lnTo>
                  <a:pt x="71437" y="392906"/>
                </a:lnTo>
                <a:lnTo>
                  <a:pt x="83344" y="404812"/>
                </a:lnTo>
                <a:lnTo>
                  <a:pt x="83344" y="404812"/>
                </a:lnTo>
                <a:lnTo>
                  <a:pt x="95250" y="416718"/>
                </a:lnTo>
                <a:lnTo>
                  <a:pt x="95250" y="416718"/>
                </a:lnTo>
                <a:lnTo>
                  <a:pt x="107156" y="428625"/>
                </a:lnTo>
                <a:lnTo>
                  <a:pt x="107156" y="440531"/>
                </a:lnTo>
                <a:lnTo>
                  <a:pt x="119062" y="440531"/>
                </a:lnTo>
                <a:lnTo>
                  <a:pt x="130969" y="452437"/>
                </a:lnTo>
                <a:lnTo>
                  <a:pt x="130969" y="452437"/>
                </a:lnTo>
                <a:lnTo>
                  <a:pt x="142875" y="476250"/>
                </a:lnTo>
                <a:lnTo>
                  <a:pt x="154781" y="476250"/>
                </a:lnTo>
                <a:lnTo>
                  <a:pt x="166687" y="488156"/>
                </a:lnTo>
                <a:lnTo>
                  <a:pt x="166687" y="500062"/>
                </a:lnTo>
                <a:lnTo>
                  <a:pt x="178594" y="500062"/>
                </a:lnTo>
                <a:lnTo>
                  <a:pt x="190500" y="511968"/>
                </a:lnTo>
                <a:lnTo>
                  <a:pt x="202406" y="511968"/>
                </a:lnTo>
                <a:lnTo>
                  <a:pt x="214312" y="523875"/>
                </a:lnTo>
                <a:lnTo>
                  <a:pt x="214312" y="523875"/>
                </a:lnTo>
                <a:lnTo>
                  <a:pt x="226219" y="535781"/>
                </a:lnTo>
                <a:lnTo>
                  <a:pt x="238125" y="547687"/>
                </a:lnTo>
                <a:lnTo>
                  <a:pt x="238125" y="547687"/>
                </a:lnTo>
                <a:lnTo>
                  <a:pt x="250031" y="559593"/>
                </a:lnTo>
                <a:lnTo>
                  <a:pt x="261937" y="571500"/>
                </a:lnTo>
                <a:lnTo>
                  <a:pt x="261937" y="571500"/>
                </a:lnTo>
                <a:lnTo>
                  <a:pt x="273844" y="571500"/>
                </a:lnTo>
                <a:lnTo>
                  <a:pt x="273844" y="583406"/>
                </a:lnTo>
                <a:lnTo>
                  <a:pt x="285750" y="583406"/>
                </a:lnTo>
                <a:lnTo>
                  <a:pt x="285750" y="583406"/>
                </a:lnTo>
                <a:lnTo>
                  <a:pt x="285750" y="595312"/>
                </a:lnTo>
                <a:lnTo>
                  <a:pt x="297656" y="595312"/>
                </a:lnTo>
                <a:lnTo>
                  <a:pt x="297656" y="595312"/>
                </a:lnTo>
                <a:lnTo>
                  <a:pt x="309562" y="607218"/>
                </a:lnTo>
                <a:lnTo>
                  <a:pt x="309562" y="607218"/>
                </a:lnTo>
                <a:lnTo>
                  <a:pt x="309562" y="607218"/>
                </a:lnTo>
                <a:lnTo>
                  <a:pt x="309562" y="619125"/>
                </a:lnTo>
                <a:lnTo>
                  <a:pt x="309562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07218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07218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07218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19125"/>
                </a:lnTo>
                <a:lnTo>
                  <a:pt x="321469" y="607218"/>
                </a:lnTo>
                <a:lnTo>
                  <a:pt x="321469" y="607218"/>
                </a:lnTo>
                <a:lnTo>
                  <a:pt x="321469" y="60721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  <p:bldP spid="20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776" y="0"/>
            <a:ext cx="2501778" cy="800380"/>
          </a:xfrm>
        </p:spPr>
        <p:txBody>
          <a:bodyPr>
            <a:normAutofit/>
          </a:bodyPr>
          <a:lstStyle/>
          <a:p>
            <a:pPr algn="l"/>
            <a:r>
              <a:rPr lang="ru-RU" i="1" dirty="0">
                <a:solidFill>
                  <a:srgbClr val="C00000"/>
                </a:solidFill>
              </a:rPr>
              <a:t>Пример 3</a:t>
            </a:r>
            <a:r>
              <a:rPr lang="ru-RU" i="1" dirty="0"/>
              <a:t>.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106979" y="0"/>
          <a:ext cx="1480390" cy="823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5" name="Уравнение" r:id="rId3" imgW="457200" imgH="253800" progId="Equation.3">
                  <p:embed/>
                </p:oleObj>
              </mc:Choice>
              <mc:Fallback>
                <p:oleObj name="Уравнение" r:id="rId3" imgW="457200" imgH="253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6979" y="0"/>
                        <a:ext cx="1480390" cy="8235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06796" y="872359"/>
            <a:ext cx="632042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Т.к. функция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      , возрастающая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45931" y="5517931"/>
            <a:ext cx="1671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7708357" y="964556"/>
          <a:ext cx="331288" cy="39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6" name="Формула" r:id="rId5" imgW="190440" imgH="228600" progId="Equation.3">
                  <p:embed/>
                </p:oleObj>
              </mc:Choice>
              <mc:Fallback>
                <p:oleObj name="Формула" r:id="rId5" imgW="19044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357" y="964556"/>
                        <a:ext cx="331288" cy="39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617788" y="5367338"/>
          <a:ext cx="1681162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7" name="Уравнение" r:id="rId7" imgW="406080" imgH="215640" progId="Equation.3">
                  <p:embed/>
                </p:oleObj>
              </mc:Choice>
              <mc:Fallback>
                <p:oleObj name="Уравнение" r:id="rId7" imgW="406080" imgH="215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7788" y="5367338"/>
                        <a:ext cx="1681162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 flipV="1">
            <a:off x="5360276" y="4840014"/>
            <a:ext cx="3641834" cy="15765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 flipH="1">
            <a:off x="6355140" y="4753406"/>
            <a:ext cx="220716" cy="18918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6182034" y="5045900"/>
          <a:ext cx="376237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name="Уравнение" r:id="rId9" imgW="203040" imgH="164880" progId="Equation.3">
                  <p:embed/>
                </p:oleObj>
              </mc:Choice>
              <mc:Fallback>
                <p:oleObj name="Уравнение" r:id="rId9" imgW="203040" imgH="1648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2034" y="5045900"/>
                        <a:ext cx="376237" cy="306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олилиния 19"/>
          <p:cNvSpPr/>
          <p:nvPr/>
        </p:nvSpPr>
        <p:spPr>
          <a:xfrm>
            <a:off x="6436427" y="4494641"/>
            <a:ext cx="1525160" cy="345374"/>
          </a:xfrm>
          <a:custGeom>
            <a:avLst/>
            <a:gdLst>
              <a:gd name="connsiteX0" fmla="*/ 0 w 3124200"/>
              <a:gd name="connsiteY0" fmla="*/ 522890 h 633249"/>
              <a:gd name="connsiteX1" fmla="*/ 977462 w 3124200"/>
              <a:gd name="connsiteY1" fmla="*/ 2628 h 633249"/>
              <a:gd name="connsiteX2" fmla="*/ 2806262 w 3124200"/>
              <a:gd name="connsiteY2" fmla="*/ 538656 h 633249"/>
              <a:gd name="connsiteX3" fmla="*/ 2885089 w 3124200"/>
              <a:gd name="connsiteY3" fmla="*/ 570187 h 633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4200" h="633249">
                <a:moveTo>
                  <a:pt x="0" y="522890"/>
                </a:moveTo>
                <a:cubicBezTo>
                  <a:pt x="254876" y="261445"/>
                  <a:pt x="509752" y="0"/>
                  <a:pt x="977462" y="2628"/>
                </a:cubicBezTo>
                <a:cubicBezTo>
                  <a:pt x="1445172" y="5256"/>
                  <a:pt x="2488324" y="444063"/>
                  <a:pt x="2806262" y="538656"/>
                </a:cubicBezTo>
                <a:cubicBezTo>
                  <a:pt x="3124200" y="633249"/>
                  <a:pt x="3004644" y="601718"/>
                  <a:pt x="2885089" y="570187"/>
                </a:cubicBezTo>
              </a:path>
            </a:pathLst>
          </a:cu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3149052" y="753330"/>
          <a:ext cx="1678268" cy="840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Уравнение" r:id="rId11" imgW="507960" imgH="253800" progId="Equation.3">
                  <p:embed/>
                </p:oleObj>
              </mc:Choice>
              <mc:Fallback>
                <p:oleObj name="Уравнение" r:id="rId11" imgW="507960" imgH="2538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052" y="753330"/>
                        <a:ext cx="1678268" cy="8404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3141754" y="1494647"/>
          <a:ext cx="176212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Уравнение" r:id="rId13" imgW="533160" imgH="228600" progId="Equation.3">
                  <p:embed/>
                </p:oleObj>
              </mc:Choice>
              <mc:Fallback>
                <p:oleObj name="Уравнение" r:id="rId13" imgW="53316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754" y="1494647"/>
                        <a:ext cx="1762125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3152404" y="2173472"/>
          <a:ext cx="247491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Уравнение" r:id="rId15" imgW="749160" imgH="228600" progId="Equation.3">
                  <p:embed/>
                </p:oleObj>
              </mc:Choice>
              <mc:Fallback>
                <p:oleObj name="Уравнение" r:id="rId15" imgW="749160" imgH="228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2404" y="2173472"/>
                        <a:ext cx="2474913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3132282" y="2945803"/>
          <a:ext cx="2746004" cy="593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Уравнение" r:id="rId17" imgW="939600" imgH="203040" progId="Equation.3">
                  <p:embed/>
                </p:oleObj>
              </mc:Choice>
              <mc:Fallback>
                <p:oleObj name="Уравнение" r:id="rId17" imgW="93960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282" y="2945803"/>
                        <a:ext cx="2746004" cy="5937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Овал 17"/>
          <p:cNvSpPr/>
          <p:nvPr/>
        </p:nvSpPr>
        <p:spPr>
          <a:xfrm flipH="1">
            <a:off x="7837577" y="4727677"/>
            <a:ext cx="220716" cy="18918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7820025" y="5011738"/>
          <a:ext cx="236538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3" name="Уравнение" r:id="rId19" imgW="126720" imgH="164880" progId="Equation.3">
                  <p:embed/>
                </p:oleObj>
              </mc:Choice>
              <mc:Fallback>
                <p:oleObj name="Уравнение" r:id="rId19" imgW="126720" imgH="1648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0025" y="5011738"/>
                        <a:ext cx="236538" cy="306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олилиния 20"/>
          <p:cNvSpPr/>
          <p:nvPr/>
        </p:nvSpPr>
        <p:spPr>
          <a:xfrm>
            <a:off x="6163294" y="3728852"/>
            <a:ext cx="2208809" cy="2424544"/>
          </a:xfrm>
          <a:custGeom>
            <a:avLst/>
            <a:gdLst>
              <a:gd name="connsiteX0" fmla="*/ 0 w 1430977"/>
              <a:gd name="connsiteY0" fmla="*/ 457200 h 3048000"/>
              <a:gd name="connsiteX1" fmla="*/ 641267 w 1430977"/>
              <a:gd name="connsiteY1" fmla="*/ 3046021 h 3048000"/>
              <a:gd name="connsiteX2" fmla="*/ 1318161 w 1430977"/>
              <a:gd name="connsiteY2" fmla="*/ 445325 h 3048000"/>
              <a:gd name="connsiteX3" fmla="*/ 1318161 w 1430977"/>
              <a:gd name="connsiteY3" fmla="*/ 374073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0977" h="3048000">
                <a:moveTo>
                  <a:pt x="0" y="457200"/>
                </a:moveTo>
                <a:cubicBezTo>
                  <a:pt x="210787" y="1752600"/>
                  <a:pt x="421574" y="3048000"/>
                  <a:pt x="641267" y="3046021"/>
                </a:cubicBezTo>
                <a:cubicBezTo>
                  <a:pt x="860960" y="3044042"/>
                  <a:pt x="1205345" y="890650"/>
                  <a:pt x="1318161" y="445325"/>
                </a:cubicBezTo>
                <a:cubicBezTo>
                  <a:pt x="1430977" y="0"/>
                  <a:pt x="1374569" y="187036"/>
                  <a:pt x="1318161" y="374073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bg1">
                    <a:lumMod val="75000"/>
                    <a:lumOff val="25000"/>
                  </a:schemeClr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  <p:bldP spid="20" grpId="0" animBg="1"/>
      <p:bldP spid="18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776" y="0"/>
            <a:ext cx="2501778" cy="800380"/>
          </a:xfrm>
        </p:spPr>
        <p:txBody>
          <a:bodyPr>
            <a:normAutofit/>
          </a:bodyPr>
          <a:lstStyle/>
          <a:p>
            <a:pPr algn="l"/>
            <a:r>
              <a:rPr lang="ru-RU" i="1" dirty="0">
                <a:solidFill>
                  <a:srgbClr val="C00000"/>
                </a:solidFill>
              </a:rPr>
              <a:t>Пример 4</a:t>
            </a:r>
            <a:r>
              <a:rPr lang="ru-RU" i="1" dirty="0"/>
              <a:t>.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761384" y="0"/>
          <a:ext cx="2838450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name="Уравнение" r:id="rId3" imgW="876240" imgH="228600" progId="Equation.3">
                  <p:embed/>
                </p:oleObj>
              </mc:Choice>
              <mc:Fallback>
                <p:oleObj name="Уравнение" r:id="rId3" imgW="87624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1384" y="0"/>
                        <a:ext cx="2838450" cy="74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45931" y="5517931"/>
            <a:ext cx="1671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670175" y="5367338"/>
          <a:ext cx="1576388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0" name="Уравнение" r:id="rId5" imgW="380880" imgH="215640" progId="Equation.3">
                  <p:embed/>
                </p:oleObj>
              </mc:Choice>
              <mc:Fallback>
                <p:oleObj name="Уравнение" r:id="rId5" imgW="38088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0175" y="5367338"/>
                        <a:ext cx="1576388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2788681" y="1477323"/>
          <a:ext cx="2895600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1" name="Уравнение" r:id="rId7" imgW="876240" imgH="203040" progId="Equation.3">
                  <p:embed/>
                </p:oleObj>
              </mc:Choice>
              <mc:Fallback>
                <p:oleObj name="Уравнение" r:id="rId7" imgW="87624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8681" y="1477323"/>
                        <a:ext cx="2895600" cy="671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 flipV="1">
            <a:off x="6310302" y="2203692"/>
            <a:ext cx="3641834" cy="15765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 flipH="1">
            <a:off x="7305166" y="2117084"/>
            <a:ext cx="220716" cy="18918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7110413" y="2409825"/>
          <a:ext cx="422275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2" name="Уравнение" r:id="rId9" imgW="228600" imgH="164880" progId="Equation.3">
                  <p:embed/>
                </p:oleObj>
              </mc:Choice>
              <mc:Fallback>
                <p:oleObj name="Уравнение" r:id="rId9" imgW="228600" imgH="1648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0413" y="2409825"/>
                        <a:ext cx="422275" cy="306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олилиния 19"/>
          <p:cNvSpPr/>
          <p:nvPr/>
        </p:nvSpPr>
        <p:spPr>
          <a:xfrm>
            <a:off x="6008914" y="1941445"/>
            <a:ext cx="1436915" cy="302991"/>
          </a:xfrm>
          <a:custGeom>
            <a:avLst/>
            <a:gdLst>
              <a:gd name="connsiteX0" fmla="*/ 0 w 3124200"/>
              <a:gd name="connsiteY0" fmla="*/ 522890 h 633249"/>
              <a:gd name="connsiteX1" fmla="*/ 977462 w 3124200"/>
              <a:gd name="connsiteY1" fmla="*/ 2628 h 633249"/>
              <a:gd name="connsiteX2" fmla="*/ 2806262 w 3124200"/>
              <a:gd name="connsiteY2" fmla="*/ 538656 h 633249"/>
              <a:gd name="connsiteX3" fmla="*/ 2885089 w 3124200"/>
              <a:gd name="connsiteY3" fmla="*/ 570187 h 633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4200" h="633249">
                <a:moveTo>
                  <a:pt x="0" y="522890"/>
                </a:moveTo>
                <a:cubicBezTo>
                  <a:pt x="254876" y="261445"/>
                  <a:pt x="509752" y="0"/>
                  <a:pt x="977462" y="2628"/>
                </a:cubicBezTo>
                <a:cubicBezTo>
                  <a:pt x="1445172" y="5256"/>
                  <a:pt x="2488324" y="444063"/>
                  <a:pt x="2806262" y="538656"/>
                </a:cubicBezTo>
                <a:cubicBezTo>
                  <a:pt x="3124200" y="633249"/>
                  <a:pt x="3004644" y="601718"/>
                  <a:pt x="2885089" y="570187"/>
                </a:cubicBezTo>
              </a:path>
            </a:pathLst>
          </a:cu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 flipH="1">
            <a:off x="8787603" y="2091355"/>
            <a:ext cx="220716" cy="18918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8804976" y="2375416"/>
          <a:ext cx="166688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3" name="Уравнение" r:id="rId11" imgW="88560" imgH="164880" progId="Equation.3">
                  <p:embed/>
                </p:oleObj>
              </mc:Choice>
              <mc:Fallback>
                <p:oleObj name="Уравнение" r:id="rId11" imgW="88560" imgH="1648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04976" y="2375416"/>
                        <a:ext cx="166688" cy="306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олилиния 20"/>
          <p:cNvSpPr/>
          <p:nvPr/>
        </p:nvSpPr>
        <p:spPr>
          <a:xfrm>
            <a:off x="7113320" y="1092530"/>
            <a:ext cx="2208809" cy="2424544"/>
          </a:xfrm>
          <a:custGeom>
            <a:avLst/>
            <a:gdLst>
              <a:gd name="connsiteX0" fmla="*/ 0 w 1430977"/>
              <a:gd name="connsiteY0" fmla="*/ 457200 h 3048000"/>
              <a:gd name="connsiteX1" fmla="*/ 641267 w 1430977"/>
              <a:gd name="connsiteY1" fmla="*/ 3046021 h 3048000"/>
              <a:gd name="connsiteX2" fmla="*/ 1318161 w 1430977"/>
              <a:gd name="connsiteY2" fmla="*/ 445325 h 3048000"/>
              <a:gd name="connsiteX3" fmla="*/ 1318161 w 1430977"/>
              <a:gd name="connsiteY3" fmla="*/ 374073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0977" h="3048000">
                <a:moveTo>
                  <a:pt x="0" y="457200"/>
                </a:moveTo>
                <a:cubicBezTo>
                  <a:pt x="210787" y="1752600"/>
                  <a:pt x="421574" y="3048000"/>
                  <a:pt x="641267" y="3046021"/>
                </a:cubicBezTo>
                <a:cubicBezTo>
                  <a:pt x="860960" y="3044042"/>
                  <a:pt x="1205345" y="890650"/>
                  <a:pt x="1318161" y="445325"/>
                </a:cubicBezTo>
                <a:cubicBezTo>
                  <a:pt x="1430977" y="0"/>
                  <a:pt x="1374569" y="187036"/>
                  <a:pt x="1318161" y="374073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bg1">
                    <a:lumMod val="75000"/>
                    <a:lumOff val="25000"/>
                  </a:schemeClr>
                </a:solidFill>
              </a:ln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90162" y="154379"/>
            <a:ext cx="115190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Пусть </a:t>
            </a: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6932302" y="142504"/>
          <a:ext cx="1047915" cy="540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4" name="Уравнение" r:id="rId13" imgW="393480" imgH="203040" progId="Equation.3">
                  <p:embed/>
                </p:oleObj>
              </mc:Choice>
              <mc:Fallback>
                <p:oleObj name="Уравнение" r:id="rId13" imgW="39348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2302" y="142504"/>
                        <a:ext cx="1047915" cy="5408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2880921" y="690501"/>
          <a:ext cx="2220913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5" name="Уравнение" r:id="rId15" imgW="685800" imgH="228600" progId="Equation.3">
                  <p:embed/>
                </p:oleObj>
              </mc:Choice>
              <mc:Fallback>
                <p:oleObj name="Уравнение" r:id="rId15" imgW="685800" imgH="2286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0921" y="690501"/>
                        <a:ext cx="2220913" cy="74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олилиния 23"/>
          <p:cNvSpPr/>
          <p:nvPr/>
        </p:nvSpPr>
        <p:spPr>
          <a:xfrm>
            <a:off x="8904515" y="1998843"/>
            <a:ext cx="1058884" cy="233717"/>
          </a:xfrm>
          <a:custGeom>
            <a:avLst/>
            <a:gdLst>
              <a:gd name="connsiteX0" fmla="*/ 0 w 3124200"/>
              <a:gd name="connsiteY0" fmla="*/ 522890 h 633249"/>
              <a:gd name="connsiteX1" fmla="*/ 977462 w 3124200"/>
              <a:gd name="connsiteY1" fmla="*/ 2628 h 633249"/>
              <a:gd name="connsiteX2" fmla="*/ 2806262 w 3124200"/>
              <a:gd name="connsiteY2" fmla="*/ 538656 h 633249"/>
              <a:gd name="connsiteX3" fmla="*/ 2885089 w 3124200"/>
              <a:gd name="connsiteY3" fmla="*/ 570187 h 633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4200" h="633249">
                <a:moveTo>
                  <a:pt x="0" y="522890"/>
                </a:moveTo>
                <a:cubicBezTo>
                  <a:pt x="254876" y="261445"/>
                  <a:pt x="509752" y="0"/>
                  <a:pt x="977462" y="2628"/>
                </a:cubicBezTo>
                <a:cubicBezTo>
                  <a:pt x="1445172" y="5256"/>
                  <a:pt x="2488324" y="444063"/>
                  <a:pt x="2806262" y="538656"/>
                </a:cubicBezTo>
                <a:cubicBezTo>
                  <a:pt x="3124200" y="633249"/>
                  <a:pt x="3004644" y="601718"/>
                  <a:pt x="2885089" y="570187"/>
                </a:cubicBezTo>
              </a:path>
            </a:pathLst>
          </a:cu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2598738" y="2389188"/>
          <a:ext cx="81121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6" name="Уравнение" r:id="rId17" imgW="304560" imgH="203040" progId="Equation.3">
                  <p:embed/>
                </p:oleObj>
              </mc:Choice>
              <mc:Fallback>
                <p:oleObj name="Уравнение" r:id="rId17" imgW="304560" imgH="2030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8738" y="2389188"/>
                        <a:ext cx="811212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4683867" y="2379786"/>
          <a:ext cx="54133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7" name="Уравнение" r:id="rId19" imgW="203040" imgH="203040" progId="Equation.3">
                  <p:embed/>
                </p:oleObj>
              </mc:Choice>
              <mc:Fallback>
                <p:oleObj name="Уравнение" r:id="rId19" imgW="203040" imgH="20304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867" y="2379786"/>
                        <a:ext cx="541338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2489076" y="3059113"/>
          <a:ext cx="1081088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8" name="Уравнение" r:id="rId21" imgW="406080" imgH="228600" progId="Equation.3">
                  <p:embed/>
                </p:oleObj>
              </mc:Choice>
              <mc:Fallback>
                <p:oleObj name="Уравнение" r:id="rId21" imgW="406080" imgH="2286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076" y="3059113"/>
                        <a:ext cx="1081088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4532313" y="2965450"/>
          <a:ext cx="890587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9" name="Уравнение" r:id="rId23" imgW="291960" imgH="228600" progId="Equation.3">
                  <p:embed/>
                </p:oleObj>
              </mc:Choice>
              <mc:Fallback>
                <p:oleObj name="Уравнение" r:id="rId23" imgW="291960" imgH="2286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2313" y="2965450"/>
                        <a:ext cx="890587" cy="608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2951163" y="3803650"/>
          <a:ext cx="30321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0" name="Уравнение" r:id="rId25" imgW="114120" imgH="215640" progId="Equation.3">
                  <p:embed/>
                </p:oleObj>
              </mc:Choice>
              <mc:Fallback>
                <p:oleObj name="Уравнение" r:id="rId25" imgW="114120" imgH="21564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163" y="3803650"/>
                        <a:ext cx="303212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078182" y="3811979"/>
            <a:ext cx="22088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600" dirty="0">
                <a:solidFill>
                  <a:schemeClr val="bg1"/>
                </a:solidFill>
              </a:rPr>
              <a:t>Решений нет</a:t>
            </a:r>
          </a:p>
        </p:txBody>
      </p:sp>
      <p:graphicFrame>
        <p:nvGraphicFramePr>
          <p:cNvPr id="24594" name="Object 18"/>
          <p:cNvGraphicFramePr>
            <a:graphicFrameLocks noChangeAspect="1"/>
          </p:cNvGraphicFramePr>
          <p:nvPr/>
        </p:nvGraphicFramePr>
        <p:xfrm>
          <a:off x="4494213" y="3621088"/>
          <a:ext cx="1162050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1" name="Уравнение" r:id="rId27" imgW="380880" imgH="228600" progId="Equation.3">
                  <p:embed/>
                </p:oleObj>
              </mc:Choice>
              <mc:Fallback>
                <p:oleObj name="Уравнение" r:id="rId27" imgW="380880" imgH="2286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4213" y="3621088"/>
                        <a:ext cx="1162050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5787046" y="3743097"/>
            <a:ext cx="519738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Т.к. функция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      , возрастающая</a:t>
            </a:r>
          </a:p>
        </p:txBody>
      </p:sp>
      <p:graphicFrame>
        <p:nvGraphicFramePr>
          <p:cNvPr id="24595" name="Object 19"/>
          <p:cNvGraphicFramePr>
            <a:graphicFrameLocks noChangeAspect="1"/>
          </p:cNvGraphicFramePr>
          <p:nvPr/>
        </p:nvGraphicFramePr>
        <p:xfrm>
          <a:off x="8075887" y="3705005"/>
          <a:ext cx="563616" cy="52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2" name="Уравнение" r:id="rId29" imgW="177480" imgH="190440" progId="Equation.3">
                  <p:embed/>
                </p:oleObj>
              </mc:Choice>
              <mc:Fallback>
                <p:oleObj name="Уравнение" r:id="rId29" imgW="177480" imgH="19044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5887" y="3705005"/>
                        <a:ext cx="563616" cy="525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6" name="Object 20"/>
          <p:cNvGraphicFramePr>
            <a:graphicFrameLocks noChangeAspect="1"/>
          </p:cNvGraphicFramePr>
          <p:nvPr/>
        </p:nvGraphicFramePr>
        <p:xfrm>
          <a:off x="4631233" y="4357564"/>
          <a:ext cx="7747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3" name="Уравнение" r:id="rId31" imgW="253800" imgH="203040" progId="Equation.3">
                  <p:embed/>
                </p:oleObj>
              </mc:Choice>
              <mc:Fallback>
                <p:oleObj name="Уравнение" r:id="rId31" imgW="253800" imgH="20304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1233" y="4357564"/>
                        <a:ext cx="774700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Прямая со стрелкой 37"/>
          <p:cNvCxnSpPr/>
          <p:nvPr/>
        </p:nvCxnSpPr>
        <p:spPr>
          <a:xfrm flipV="1">
            <a:off x="5360276" y="4840014"/>
            <a:ext cx="3641834" cy="15765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Овал 38"/>
          <p:cNvSpPr/>
          <p:nvPr/>
        </p:nvSpPr>
        <p:spPr>
          <a:xfrm flipH="1">
            <a:off x="5975130" y="4729656"/>
            <a:ext cx="220716" cy="18918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0" name="Object 7"/>
          <p:cNvGraphicFramePr>
            <a:graphicFrameLocks noChangeAspect="1"/>
          </p:cNvGraphicFramePr>
          <p:nvPr/>
        </p:nvGraphicFramePr>
        <p:xfrm>
          <a:off x="5965825" y="4938713"/>
          <a:ext cx="236538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4" name="Уравнение" r:id="rId33" imgW="126720" imgH="177480" progId="Equation.3">
                  <p:embed/>
                </p:oleObj>
              </mc:Choice>
              <mc:Fallback>
                <p:oleObj name="Уравнение" r:id="rId33" imgW="126720" imgH="17748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825" y="4938713"/>
                        <a:ext cx="236538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Полилиния 40"/>
          <p:cNvSpPr/>
          <p:nvPr/>
        </p:nvSpPr>
        <p:spPr>
          <a:xfrm>
            <a:off x="6132786" y="4459014"/>
            <a:ext cx="2806262" cy="428297"/>
          </a:xfrm>
          <a:custGeom>
            <a:avLst/>
            <a:gdLst>
              <a:gd name="connsiteX0" fmla="*/ 0 w 3124200"/>
              <a:gd name="connsiteY0" fmla="*/ 522890 h 633249"/>
              <a:gd name="connsiteX1" fmla="*/ 977462 w 3124200"/>
              <a:gd name="connsiteY1" fmla="*/ 2628 h 633249"/>
              <a:gd name="connsiteX2" fmla="*/ 2806262 w 3124200"/>
              <a:gd name="connsiteY2" fmla="*/ 538656 h 633249"/>
              <a:gd name="connsiteX3" fmla="*/ 2885089 w 3124200"/>
              <a:gd name="connsiteY3" fmla="*/ 570187 h 633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4200" h="633249">
                <a:moveTo>
                  <a:pt x="0" y="522890"/>
                </a:moveTo>
                <a:cubicBezTo>
                  <a:pt x="254876" y="261445"/>
                  <a:pt x="509752" y="0"/>
                  <a:pt x="977462" y="2628"/>
                </a:cubicBezTo>
                <a:cubicBezTo>
                  <a:pt x="1445172" y="5256"/>
                  <a:pt x="2488324" y="444063"/>
                  <a:pt x="2806262" y="538656"/>
                </a:cubicBezTo>
                <a:cubicBezTo>
                  <a:pt x="3124200" y="633249"/>
                  <a:pt x="3004644" y="601718"/>
                  <a:pt x="2885089" y="570187"/>
                </a:cubicBezTo>
              </a:path>
            </a:pathLst>
          </a:cu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  <p:bldP spid="20" grpId="0" animBg="1"/>
      <p:bldP spid="18" grpId="0" animBg="1"/>
      <p:bldP spid="21" grpId="0" animBg="1"/>
      <p:bldP spid="24" grpId="0" animBg="1"/>
      <p:bldP spid="39" grpId="0" animBg="1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736425" y="0"/>
            <a:ext cx="4873474" cy="679994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классе</a:t>
            </a:r>
          </a:p>
        </p:txBody>
      </p:sp>
      <p:graphicFrame>
        <p:nvGraphicFramePr>
          <p:cNvPr id="11" name="Содержимое 10"/>
          <p:cNvGraphicFramePr>
            <a:graphicFrameLocks noGrp="1" noChangeAspect="1"/>
          </p:cNvGraphicFramePr>
          <p:nvPr>
            <p:ph sz="quarter" idx="13"/>
          </p:nvPr>
        </p:nvGraphicFramePr>
        <p:xfrm>
          <a:off x="430213" y="788988"/>
          <a:ext cx="2952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Формула" r:id="rId3" imgW="88560" imgH="164880" progId="Equation.3">
                  <p:embed/>
                </p:oleObj>
              </mc:Choice>
              <mc:Fallback>
                <p:oleObj name="Формула" r:id="rId3" imgW="88560" imgH="164880" progId="Equation.3">
                  <p:embed/>
                  <p:pic>
                    <p:nvPicPr>
                      <p:cNvPr id="0" name="Содержимое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13" y="788988"/>
                        <a:ext cx="295275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6317596" y="0"/>
            <a:ext cx="4881804" cy="679994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Дома</a:t>
            </a:r>
          </a:p>
        </p:txBody>
      </p:sp>
      <p:graphicFrame>
        <p:nvGraphicFramePr>
          <p:cNvPr id="12" name="Содержимое 11"/>
          <p:cNvGraphicFramePr>
            <a:graphicFrameLocks noGrp="1" noChangeAspect="1"/>
          </p:cNvGraphicFramePr>
          <p:nvPr>
            <p:ph sz="quarter" idx="14"/>
          </p:nvPr>
        </p:nvGraphicFramePr>
        <p:xfrm>
          <a:off x="1198563" y="788988"/>
          <a:ext cx="1512887" cy="344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2" name="Формула" r:id="rId5" imgW="634680" imgH="1447560" progId="Equation.3">
                  <p:embed/>
                </p:oleObj>
              </mc:Choice>
              <mc:Fallback>
                <p:oleObj name="Формула" r:id="rId5" imgW="634680" imgH="1447560" progId="Equation.3">
                  <p:embed/>
                  <p:pic>
                    <p:nvPicPr>
                      <p:cNvPr id="0" name="Содержимое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563" y="788988"/>
                        <a:ext cx="1512887" cy="3448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Содержимое 10"/>
          <p:cNvGraphicFramePr>
            <a:graphicFrameLocks noChangeAspect="1"/>
          </p:cNvGraphicFramePr>
          <p:nvPr/>
        </p:nvGraphicFramePr>
        <p:xfrm>
          <a:off x="3798176" y="863053"/>
          <a:ext cx="42227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3" name="Формула" r:id="rId7" imgW="126720" imgH="164880" progId="Equation.3">
                  <p:embed/>
                </p:oleObj>
              </mc:Choice>
              <mc:Fallback>
                <p:oleObj name="Формула" r:id="rId7" imgW="126720" imgH="164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8176" y="863053"/>
                        <a:ext cx="422275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Содержимое 11"/>
          <p:cNvGraphicFramePr>
            <a:graphicFrameLocks noChangeAspect="1"/>
          </p:cNvGraphicFramePr>
          <p:nvPr/>
        </p:nvGraphicFramePr>
        <p:xfrm>
          <a:off x="3343824" y="1526736"/>
          <a:ext cx="2449513" cy="205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4" name="Формула" r:id="rId9" imgW="736560" imgH="863280" progId="Equation.3">
                  <p:embed/>
                </p:oleObj>
              </mc:Choice>
              <mc:Fallback>
                <p:oleObj name="Формула" r:id="rId9" imgW="736560" imgH="8632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824" y="1526736"/>
                        <a:ext cx="2449513" cy="205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Содержимое 10"/>
          <p:cNvGraphicFramePr>
            <a:graphicFrameLocks noChangeAspect="1"/>
          </p:cNvGraphicFramePr>
          <p:nvPr/>
        </p:nvGraphicFramePr>
        <p:xfrm>
          <a:off x="6368997" y="752639"/>
          <a:ext cx="2952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5" name="Формула" r:id="rId11" imgW="88560" imgH="164880" progId="Equation.3">
                  <p:embed/>
                </p:oleObj>
              </mc:Choice>
              <mc:Fallback>
                <p:oleObj name="Формула" r:id="rId11" imgW="88560" imgH="1648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8997" y="752639"/>
                        <a:ext cx="295275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Содержимое 11"/>
          <p:cNvGraphicFramePr>
            <a:graphicFrameLocks noChangeAspect="1"/>
          </p:cNvGraphicFramePr>
          <p:nvPr/>
        </p:nvGraphicFramePr>
        <p:xfrm>
          <a:off x="6648943" y="735396"/>
          <a:ext cx="2365375" cy="193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6" name="Формула" r:id="rId13" imgW="711000" imgH="812520" progId="Equation.3">
                  <p:embed/>
                </p:oleObj>
              </mc:Choice>
              <mc:Fallback>
                <p:oleObj name="Формула" r:id="rId13" imgW="711000" imgH="81252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943" y="735396"/>
                        <a:ext cx="2365375" cy="1935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Содержимое 10"/>
          <p:cNvGraphicFramePr>
            <a:graphicFrameLocks noChangeAspect="1"/>
          </p:cNvGraphicFramePr>
          <p:nvPr/>
        </p:nvGraphicFramePr>
        <p:xfrm>
          <a:off x="6381422" y="2955323"/>
          <a:ext cx="420688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name="Формула" r:id="rId15" imgW="126720" imgH="164880" progId="Equation.3">
                  <p:embed/>
                </p:oleObj>
              </mc:Choice>
              <mc:Fallback>
                <p:oleObj name="Формула" r:id="rId15" imgW="126720" imgH="1648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422" y="2955323"/>
                        <a:ext cx="420688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Содержимое 11"/>
          <p:cNvGraphicFramePr>
            <a:graphicFrameLocks noChangeAspect="1"/>
          </p:cNvGraphicFramePr>
          <p:nvPr/>
        </p:nvGraphicFramePr>
        <p:xfrm>
          <a:off x="6761163" y="2957513"/>
          <a:ext cx="2195512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Формула" r:id="rId17" imgW="660240" imgH="253800" progId="Equation.3">
                  <p:embed/>
                </p:oleObj>
              </mc:Choice>
              <mc:Fallback>
                <p:oleObj name="Формула" r:id="rId17" imgW="660240" imgH="2538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1163" y="2957513"/>
                        <a:ext cx="2195512" cy="604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252</TotalTime>
  <Words>108</Words>
  <Application>Microsoft Office PowerPoint</Application>
  <PresentationFormat>Широкоэкранный</PresentationFormat>
  <Paragraphs>21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Аспект</vt:lpstr>
      <vt:lpstr>Формула</vt:lpstr>
      <vt:lpstr>Уравнение</vt:lpstr>
      <vt:lpstr>Показательные неравенства</vt:lpstr>
      <vt:lpstr>Презентация PowerPoint</vt:lpstr>
      <vt:lpstr>Пример 1.</vt:lpstr>
      <vt:lpstr>Пример 2</vt:lpstr>
      <vt:lpstr>Пример 3.</vt:lpstr>
      <vt:lpstr>Пример 4.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Заикина Яна Александровна</dc:creator>
  <cp:lastModifiedBy>Helena Mashenceva</cp:lastModifiedBy>
  <cp:revision>31</cp:revision>
  <dcterms:created xsi:type="dcterms:W3CDTF">2013-07-31T16:34:15Z</dcterms:created>
  <dcterms:modified xsi:type="dcterms:W3CDTF">2020-11-01T19:31:11Z</dcterms:modified>
</cp:coreProperties>
</file>